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70" r:id="rId3"/>
    <p:sldId id="271" r:id="rId4"/>
    <p:sldId id="272" r:id="rId5"/>
    <p:sldId id="260" r:id="rId6"/>
    <p:sldId id="263" r:id="rId7"/>
    <p:sldId id="257" r:id="rId8"/>
    <p:sldId id="258" r:id="rId9"/>
    <p:sldId id="268" r:id="rId10"/>
    <p:sldId id="273" r:id="rId11"/>
    <p:sldId id="266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7960"/>
    <a:srgbClr val="2951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3" autoAdjust="0"/>
    <p:restoredTop sz="94391" autoAdjust="0"/>
  </p:normalViewPr>
  <p:slideViewPr>
    <p:cSldViewPr snapToGrid="0">
      <p:cViewPr varScale="1">
        <p:scale>
          <a:sx n="71" d="100"/>
          <a:sy n="71" d="100"/>
        </p:scale>
        <p:origin x="219" y="3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99DE6B-4D10-467C-833F-370622DFF83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6AE3D3-F7DC-40DF-AA6D-763C3596E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166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AE3D3-F7DC-40DF-AA6D-763C3596E6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13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3B6A9-C135-4B9C-B646-DD22B00792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lang="en-US" dirty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C41B7E-0386-4AD0-BA6C-0382C94493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DD5DD4-4B23-483D-80AE-CAC2455A7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4DDF31-D035-4501-999B-E8AD8311D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294FB-7FB4-4D3D-97FB-DE21EC1DE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280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B2480-9FF8-4641-A08C-9ED9708FD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2303CD-152C-4062-BF7B-6C30BC7CA7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1C841-2036-4194-B1FF-24E4631D1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FED91-E2B8-4F9B-8C78-B82C4F300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D6502-BE64-4A04-9DB2-2117966BD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962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0F75D6-FB95-4CE0-8FED-276C9876EF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38F27E-08A1-4166-B9D3-B5C5155D69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4D0745-BAB1-4788-9A48-C5E2B233D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08F27-3CCC-4480-9F95-F5A69CC6F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F818F8-210D-4E3F-911A-97D58F941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107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6AD45-38F8-4630-891E-08206AD4B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E2DC3-66C5-49A9-8620-A4B60AC1B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50E30-9FCC-46A7-B267-CB9B5E4A4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AFDDF-6802-40E7-9753-53E102DDB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5A3D83-C825-43B2-A016-E427B20DA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615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F613A-5A6E-44C6-BCFA-1178E50C8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65A6E-3A51-48EF-B8CF-9C9839E1F3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B3F283-9CB3-4974-9CEC-8627EB5AC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4D08A4-A3AA-4873-BA0D-A858320DC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5089D-FE19-4200-ACFF-5BF482823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437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4D394-D191-4960-A1D9-FAC26D3E4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24869-7923-4A95-9907-83EA35CDB3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8850C2-D015-4962-A273-F793766724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2AAA6A-DCB3-4560-BC4A-5F6470995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403BC9-E387-4149-A022-3EAE88981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C05D76-B836-49C4-8B54-18924446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511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F158E-C1E1-43A0-9856-7DFB98761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6DB17-BBD4-4C03-AC82-B1AB4C2A0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B9B12A-3406-4B2C-8FCB-01CF198BE5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D8A441-F6C9-4CB5-9A5A-5B72735576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FEF2B0-5E59-4F39-95F6-8EA1079979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930DB1-0C14-4767-B5C9-BBEF5ACA8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25D846-5349-4A54-9415-760BB7725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BA2BB6-5AD3-456A-84FD-A873A4097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360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4C67A-07ED-49DB-B2F1-48FE9DEF8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5E9051-C4F5-4F07-A308-EA242FEFE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7947D5-7622-43E2-B84B-19DB75991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2500AD-7444-42C0-B63A-E9E788A2A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015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D1850E-6646-4A93-8161-5BEA9762D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F10971-475C-4E9F-BACF-C4B677D48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85433B-00DD-4DDB-A406-5EC1BEDE9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932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1688E-4EE6-4ACA-AAC3-A58412445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9561-6393-462E-A380-A8150EA6F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DF296B-AB9D-4DEE-AD1D-04A386821E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538DAA-3E81-47E8-BCD1-97D1BE9BD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BC4B23-31E6-40D7-83F9-95E78E7F8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16A07B-4F04-4589-9DBA-49FA219B4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542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38C4E-900C-4220-B9AC-802995C55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F84601-02FF-47CC-BB37-47D4FAF9DB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23F863-F3C7-4017-952F-7485540404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6DEE2A-BE5A-4FDF-B0A1-6398B31E3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129120-18F3-4280-92C4-13AD6D69B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832510-7771-4DB6-AF25-908B88A6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10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FC00E3-6612-417E-8309-3EF678291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15F6FC-F366-426C-B073-42B6A2A98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5E09E4-DB4D-4C0E-8AA7-B6762BB65B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48A28A-645A-4081-BFA7-1B6031C7D6BC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1A3376-4506-4615-BB4D-DFB396A6C6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9DECA-270A-4A15-AF2A-F6E42CC369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831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Segoe UI Variable Display Semib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7.png"/><Relationship Id="rId7" Type="http://schemas.openxmlformats.org/officeDocument/2006/relationships/image" Target="../media/image15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7.png"/><Relationship Id="rId7" Type="http://schemas.openxmlformats.org/officeDocument/2006/relationships/image" Target="../media/image15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v.njtransit.com/webdisplay/tid-mobile.aspx?sid=NY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B9CEA-F428-4BAD-B384-4D77818DBA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7329" y="640080"/>
            <a:ext cx="6274590" cy="2963467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6600" dirty="0">
                <a:latin typeface="Russo One" panose="02000503050000020004" pitchFamily="2" charset="0"/>
              </a:rPr>
              <a:t>Delay Estimator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CC204D-8230-43CA-AFB9-3C2EB74162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7329" y="3603547"/>
            <a:ext cx="6274590" cy="1421068"/>
          </a:xfrm>
          <a:noFill/>
        </p:spPr>
        <p:txBody>
          <a:bodyPr>
            <a:normAutofit/>
          </a:bodyPr>
          <a:lstStyle/>
          <a:p>
            <a:pPr algn="l"/>
            <a:r>
              <a:rPr lang="en-US" dirty="0"/>
              <a:t>A Forecasting Tool for New Jersey Train Delay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B38BF093-B852-46A1-AF82-5A95DD982C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4" r="-1" b="4401"/>
          <a:stretch/>
        </p:blipFill>
        <p:spPr bwMode="auto">
          <a:xfrm>
            <a:off x="409899" y="10"/>
            <a:ext cx="4654296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BD546A94-2221-422F-AD9B-D6D869EDCEDB}"/>
              </a:ext>
            </a:extLst>
          </p:cNvPr>
          <p:cNvSpPr txBox="1">
            <a:spLocks/>
          </p:cNvSpPr>
          <p:nvPr/>
        </p:nvSpPr>
        <p:spPr>
          <a:xfrm>
            <a:off x="5277329" y="5144655"/>
            <a:ext cx="6274590" cy="113594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800" dirty="0"/>
              <a:t>MUSA 508 Fall 2021</a:t>
            </a:r>
          </a:p>
          <a:p>
            <a:pPr algn="l">
              <a:lnSpc>
                <a:spcPct val="100000"/>
              </a:lnSpc>
            </a:pPr>
            <a:r>
              <a:rPr lang="en-US" sz="1800" dirty="0"/>
              <a:t>Final: Project 4</a:t>
            </a:r>
          </a:p>
          <a:p>
            <a:pPr algn="l">
              <a:lnSpc>
                <a:spcPct val="100000"/>
              </a:lnSpc>
            </a:pPr>
            <a:r>
              <a:rPr lang="en-US" sz="1800" dirty="0"/>
              <a:t>Jasmine Siyu Wu and Zoe Yoo</a:t>
            </a:r>
          </a:p>
        </p:txBody>
      </p:sp>
    </p:spTree>
    <p:extLst>
      <p:ext uri="{BB962C8B-B14F-4D97-AF65-F5344CB8AC3E}">
        <p14:creationId xmlns:p14="http://schemas.microsoft.com/office/powerpoint/2010/main" val="1944148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4762A3-B21D-4D41-917A-A742AD32C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100" y="586822"/>
            <a:ext cx="3758060" cy="1645920"/>
          </a:xfrm>
        </p:spPr>
        <p:txBody>
          <a:bodyPr>
            <a:normAutofit/>
          </a:bodyPr>
          <a:lstStyle/>
          <a:p>
            <a:r>
              <a:rPr lang="en-US" altLang="zh-CN" sz="3200" dirty="0">
                <a:latin typeface="Russo One" panose="02000503050000020004" pitchFamily="2" charset="0"/>
              </a:rPr>
              <a:t>Regression Model</a:t>
            </a:r>
            <a:endParaRPr lang="en-US" sz="3200" dirty="0">
              <a:latin typeface="Russo One" panose="02000503050000020004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6">
            <a:extLst>
              <a:ext uri="{FF2B5EF4-FFF2-40B4-BE49-F238E27FC236}">
                <a16:creationId xmlns:a16="http://schemas.microsoft.com/office/drawing/2014/main" id="{51CD3E49-E0D6-460F-AB1E-E2015BE8E6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02"/>
          <a:stretch/>
        </p:blipFill>
        <p:spPr bwMode="auto">
          <a:xfrm>
            <a:off x="5523488" y="561937"/>
            <a:ext cx="4873524" cy="1538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98CF4BB-4A6B-4215-A22B-E960C982ECC7}"/>
              </a:ext>
            </a:extLst>
          </p:cNvPr>
          <p:cNvSpPr txBox="1">
            <a:spLocks/>
          </p:cNvSpPr>
          <p:nvPr/>
        </p:nvSpPr>
        <p:spPr>
          <a:xfrm>
            <a:off x="5559442" y="1683214"/>
            <a:ext cx="4252186" cy="990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400" b="1" dirty="0">
                <a:solidFill>
                  <a:schemeClr val="accent2"/>
                </a:solidFill>
              </a:rPr>
              <a:t>Split: Train on first five weeks, test on last three</a:t>
            </a:r>
          </a:p>
        </p:txBody>
      </p:sp>
      <p:pic>
        <p:nvPicPr>
          <p:cNvPr id="15" name="Picture 14" descr="Timeline&#10;&#10;Description automatically generated">
            <a:extLst>
              <a:ext uri="{FF2B5EF4-FFF2-40B4-BE49-F238E27FC236}">
                <a16:creationId xmlns:a16="http://schemas.microsoft.com/office/drawing/2014/main" id="{0DAC8170-DC4F-4D97-8C6E-7671DC705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69"/>
          <a:stretch/>
        </p:blipFill>
        <p:spPr>
          <a:xfrm>
            <a:off x="5412284" y="2720146"/>
            <a:ext cx="6013277" cy="3885832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002207AD-BCA0-48F1-AB48-17C3A5A26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157" y="2410231"/>
            <a:ext cx="4869331" cy="3885832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250000"/>
              </a:lnSpc>
              <a:buNone/>
            </a:pPr>
            <a:r>
              <a:rPr lang="en-US" sz="2000" b="1" dirty="0"/>
              <a:t>Four different models:</a:t>
            </a:r>
            <a:endParaRPr lang="en-US" altLang="zh-CN" sz="1600" dirty="0"/>
          </a:p>
          <a:p>
            <a:pPr marL="0" indent="0">
              <a:lnSpc>
                <a:spcPct val="200000"/>
              </a:lnSpc>
              <a:buNone/>
            </a:pPr>
            <a:r>
              <a:rPr lang="en-US" altLang="zh-CN" sz="1500" b="1" dirty="0"/>
              <a:t>A.</a:t>
            </a:r>
            <a:r>
              <a:rPr lang="zh-CN" altLang="en-US" sz="1500" b="1" dirty="0"/>
              <a:t> </a:t>
            </a:r>
            <a:r>
              <a:rPr lang="en-US" sz="1500" dirty="0"/>
              <a:t>Time – time of day, day of the week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 sz="1500" b="1" dirty="0"/>
              <a:t>B. </a:t>
            </a:r>
            <a:r>
              <a:rPr lang="en-US" sz="1500" dirty="0"/>
              <a:t>Space – origin and destination stations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sz="1500" b="1" dirty="0"/>
              <a:t>C. </a:t>
            </a:r>
            <a:r>
              <a:rPr lang="en-US" sz="1500" dirty="0"/>
              <a:t>Time, Space, Weather (temperature/precipitation)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sz="1500" b="1" dirty="0"/>
              <a:t>D. </a:t>
            </a:r>
            <a:r>
              <a:rPr lang="en-US" sz="1500" dirty="0"/>
              <a:t>Time, Space, Weather, &amp; Time Lag</a:t>
            </a:r>
          </a:p>
        </p:txBody>
      </p:sp>
    </p:spTree>
    <p:extLst>
      <p:ext uri="{BB962C8B-B14F-4D97-AF65-F5344CB8AC3E}">
        <p14:creationId xmlns:p14="http://schemas.microsoft.com/office/powerpoint/2010/main" val="1277127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C313EE6-116F-4171-B539-4A76FEB08014}"/>
              </a:ext>
            </a:extLst>
          </p:cNvPr>
          <p:cNvSpPr/>
          <p:nvPr/>
        </p:nvSpPr>
        <p:spPr>
          <a:xfrm>
            <a:off x="6921814" y="0"/>
            <a:ext cx="5270186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4B9EEF-033A-4D99-9735-EE31E6ED3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492" y="365125"/>
            <a:ext cx="6102381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Russo One" panose="02000503050000020004" pitchFamily="2" charset="0"/>
              </a:rPr>
              <a:t>Results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94376B9-182A-4A35-A4B0-51D87D13C1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967"/>
          <a:stretch/>
        </p:blipFill>
        <p:spPr bwMode="auto">
          <a:xfrm>
            <a:off x="433552" y="1560058"/>
            <a:ext cx="6295322" cy="398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D6C4CC7-C126-4B08-A6EA-E53AC0B11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7445" y="1828800"/>
            <a:ext cx="4172506" cy="318708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Greater computing power</a:t>
            </a:r>
          </a:p>
          <a:p>
            <a:pPr lvl="1">
              <a:lnSpc>
                <a:spcPct val="110000"/>
              </a:lnSpc>
            </a:pPr>
            <a:r>
              <a:rPr lang="en-US" sz="1800" dirty="0"/>
              <a:t>Use a larger sample size of data to ideally gain more accuracy year-round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Improve on the current model</a:t>
            </a:r>
          </a:p>
          <a:p>
            <a:pPr lvl="1">
              <a:lnSpc>
                <a:spcPct val="110000"/>
              </a:lnSpc>
            </a:pPr>
            <a:r>
              <a:rPr lang="en-US" sz="1800" dirty="0"/>
              <a:t>Add more variables, e.g. Number of previous stops</a:t>
            </a:r>
          </a:p>
          <a:p>
            <a:pPr lvl="1">
              <a:lnSpc>
                <a:spcPct val="110000"/>
              </a:lnSpc>
            </a:pPr>
            <a:r>
              <a:rPr lang="en-US" sz="1800" dirty="0"/>
              <a:t>Add more independent data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EBB39A6-BFC0-4B92-BC39-8A014D581479}"/>
              </a:ext>
            </a:extLst>
          </p:cNvPr>
          <p:cNvSpPr txBox="1">
            <a:spLocks/>
          </p:cNvSpPr>
          <p:nvPr/>
        </p:nvSpPr>
        <p:spPr>
          <a:xfrm>
            <a:off x="7359587" y="387913"/>
            <a:ext cx="433842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Segoe UI Variable Display Semib" pitchFamily="2" charset="0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chemeClr val="accent2"/>
                </a:solidFill>
                <a:latin typeface="Russo One" panose="02000503050000020004" pitchFamily="2" charset="0"/>
              </a:rPr>
              <a:t>Improving Accuracy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7AA9FAE9-6A08-449B-9A3F-A1D753F289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94" t="31421" b="37331"/>
          <a:stretch/>
        </p:blipFill>
        <p:spPr bwMode="auto">
          <a:xfrm>
            <a:off x="697514" y="5180993"/>
            <a:ext cx="1675649" cy="1211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274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4A600BF-E322-4D17-9BCB-5CB99DA97AB7}"/>
              </a:ext>
            </a:extLst>
          </p:cNvPr>
          <p:cNvSpPr/>
          <p:nvPr/>
        </p:nvSpPr>
        <p:spPr>
          <a:xfrm>
            <a:off x="0" y="0"/>
            <a:ext cx="707550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9AC002-A68B-41C5-8246-CAC75D244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924" cy="1325563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  <a:latin typeface="Russo One" panose="02000503050000020004" pitchFamily="2" charset="0"/>
              </a:rPr>
              <a:t>Future Possibilities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C3AC2-7105-442D-BF41-7747649A9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943"/>
            <a:ext cx="5393924" cy="427250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000" dirty="0"/>
              <a:t>Increase scope</a:t>
            </a:r>
          </a:p>
          <a:p>
            <a:pPr lvl="1">
              <a:lnSpc>
                <a:spcPct val="120000"/>
              </a:lnSpc>
            </a:pPr>
            <a:r>
              <a:rPr lang="en-US" sz="1800" dirty="0"/>
              <a:t>Find scheduling data for Amtrak</a:t>
            </a:r>
          </a:p>
          <a:p>
            <a:pPr lvl="1">
              <a:lnSpc>
                <a:spcPct val="120000"/>
              </a:lnSpc>
            </a:pPr>
            <a:r>
              <a:rPr lang="en-US" sz="1800" dirty="0"/>
              <a:t>Expand data scope to SEPTA or NJ light rail, which connect to NJ Rail Transit</a:t>
            </a:r>
          </a:p>
          <a:p>
            <a:pPr>
              <a:lnSpc>
                <a:spcPct val="120000"/>
              </a:lnSpc>
            </a:pPr>
            <a:r>
              <a:rPr lang="en-US" sz="2000" dirty="0"/>
              <a:t>Other uses</a:t>
            </a:r>
          </a:p>
          <a:p>
            <a:pPr lvl="1">
              <a:lnSpc>
                <a:spcPct val="120000"/>
              </a:lnSpc>
            </a:pPr>
            <a:r>
              <a:rPr lang="en-US" sz="1800" dirty="0"/>
              <a:t>Use to figure out the possible causes delay, and how to mitigate it, before it has the chance to affect customers</a:t>
            </a:r>
          </a:p>
          <a:p>
            <a:pPr marL="457200" lvl="1" indent="0">
              <a:lnSpc>
                <a:spcPct val="120000"/>
              </a:lnSpc>
              <a:buNone/>
            </a:pPr>
            <a:endParaRPr lang="en-US" sz="2000" dirty="0"/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619E3A-45D3-45F4-B3B5-98D9C7CE9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8436" y="111663"/>
            <a:ext cx="3045183" cy="663467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925680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BBBD25A-FE29-4DA6-BCDC-F4C968AFCE3F}"/>
              </a:ext>
            </a:extLst>
          </p:cNvPr>
          <p:cNvSpPr/>
          <p:nvPr/>
        </p:nvSpPr>
        <p:spPr>
          <a:xfrm flipH="1">
            <a:off x="0" y="0"/>
            <a:ext cx="3713797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B318E-C43D-4013-B307-F3994B5C8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386616"/>
            <a:ext cx="2844798" cy="1358821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accent1">
                    <a:lumMod val="50000"/>
                  </a:schemeClr>
                </a:solidFill>
                <a:latin typeface="Russo One" panose="02000503050000020004" pitchFamily="2" charset="0"/>
              </a:rPr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E439C-179C-4873-891A-EBD864FE5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33" y="1908699"/>
            <a:ext cx="2924849" cy="456268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dirty="0"/>
              <a:t>Initial idea to develop delay estimates for Amtrak and NJ online ticketing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800" dirty="0"/>
          </a:p>
          <a:p>
            <a:pPr>
              <a:lnSpc>
                <a:spcPct val="100000"/>
              </a:lnSpc>
            </a:pPr>
            <a:r>
              <a:rPr lang="en-US" sz="1800" dirty="0"/>
              <a:t>Similar geographies, but data constraints</a:t>
            </a:r>
          </a:p>
          <a:p>
            <a:pPr lvl="1">
              <a:lnSpc>
                <a:spcPct val="100000"/>
              </a:lnSpc>
            </a:pPr>
            <a:r>
              <a:rPr lang="en-US" sz="1800" dirty="0"/>
              <a:t>No scheduling times in Amtrak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3640D0-AC8B-4434-B655-E5D5DFC0B7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44"/>
          <a:stretch/>
        </p:blipFill>
        <p:spPr>
          <a:xfrm>
            <a:off x="3953027" y="695962"/>
            <a:ext cx="4133654" cy="3816814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BEB31D-1076-4866-8521-4FED901896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600" y="693802"/>
            <a:ext cx="3321430" cy="3818973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2" descr="upload.wikimedia.org/wikipedia/commons/thumb/f/...">
            <a:extLst>
              <a:ext uri="{FF2B5EF4-FFF2-40B4-BE49-F238E27FC236}">
                <a16:creationId xmlns:a16="http://schemas.microsoft.com/office/drawing/2014/main" id="{441A6738-C675-451D-9056-192E0BA67E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3398" y="3415878"/>
            <a:ext cx="1445077" cy="602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Amtrak Makes Travel in America Easy for International Visitors">
            <a:extLst>
              <a:ext uri="{FF2B5EF4-FFF2-40B4-BE49-F238E27FC236}">
                <a16:creationId xmlns:a16="http://schemas.microsoft.com/office/drawing/2014/main" id="{A26F23E0-C8E7-4516-A8E5-2630D3015E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72"/>
          <a:stretch/>
        </p:blipFill>
        <p:spPr bwMode="auto">
          <a:xfrm>
            <a:off x="3953028" y="4627187"/>
            <a:ext cx="4133654" cy="1844197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3078" name="Picture 6" descr="Rail News - NJ Transit will meet PTC deadline, CEO says. For Railroad  Career Professionals">
            <a:extLst>
              <a:ext uri="{FF2B5EF4-FFF2-40B4-BE49-F238E27FC236}">
                <a16:creationId xmlns:a16="http://schemas.microsoft.com/office/drawing/2014/main" id="{F948E577-4A8C-4778-8BB8-D7D77A1E2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598" y="4626144"/>
            <a:ext cx="3321431" cy="184524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E1D416E-2D1B-4078-94BE-CE5BA6E72D15}"/>
              </a:ext>
            </a:extLst>
          </p:cNvPr>
          <p:cNvSpPr txBox="1"/>
          <p:nvPr/>
        </p:nvSpPr>
        <p:spPr>
          <a:xfrm>
            <a:off x="368961" y="6518318"/>
            <a:ext cx="76530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i="1" dirty="0"/>
              <a:t>Photo sources: Amtrak, NJ Transit</a:t>
            </a:r>
            <a:endParaRPr lang="en-US" sz="1200" i="1" dirty="0">
              <a:solidFill>
                <a:srgbClr val="404040"/>
              </a:solidFill>
              <a:effectLst/>
              <a:latin typeface="Avenir"/>
            </a:endParaRPr>
          </a:p>
        </p:txBody>
      </p:sp>
    </p:spTree>
    <p:extLst>
      <p:ext uri="{BB962C8B-B14F-4D97-AF65-F5344CB8AC3E}">
        <p14:creationId xmlns:p14="http://schemas.microsoft.com/office/powerpoint/2010/main" val="1795472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A7D76E-094B-451A-8D0D-AEA820611C5C}"/>
              </a:ext>
            </a:extLst>
          </p:cNvPr>
          <p:cNvSpPr/>
          <p:nvPr/>
        </p:nvSpPr>
        <p:spPr>
          <a:xfrm>
            <a:off x="7137647" y="0"/>
            <a:ext cx="5054352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C37064-C0AA-4F1C-99D7-4D8EB2827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3106" y="271280"/>
            <a:ext cx="3765062" cy="1325563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Russo One" panose="02000503050000020004" pitchFamily="2" charset="0"/>
              </a:rPr>
              <a:t>NJ Transit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C62AF-BDEF-411D-94BE-1FC61E126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1653" y="1699504"/>
            <a:ext cx="4231462" cy="447295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New Jersey system differs from Amtrak</a:t>
            </a:r>
          </a:p>
          <a:p>
            <a:pPr lvl="1">
              <a:lnSpc>
                <a:spcPct val="150000"/>
              </a:lnSpc>
            </a:pPr>
            <a:r>
              <a:rPr lang="en-US" sz="1800" dirty="0"/>
              <a:t>One-way tickets or passes, with no expiration date</a:t>
            </a:r>
          </a:p>
          <a:p>
            <a:pPr lvl="1">
              <a:lnSpc>
                <a:spcPct val="150000"/>
              </a:lnSpc>
            </a:pPr>
            <a:r>
              <a:rPr lang="en-US" sz="1800" dirty="0"/>
              <a:t>Ticket prices vary based on distance but not time of reservation 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Tickets can only be bought on the NJ Transit Mobile App or in-person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Trip Planner gives users scheduled trains based on date and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DD733A-90B7-4DF4-8E54-1BDB25643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605" y="673471"/>
            <a:ext cx="3193514" cy="989989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BCCC4E12-765D-4D4D-B208-8BB385BF09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b="43741"/>
          <a:stretch/>
        </p:blipFill>
        <p:spPr>
          <a:xfrm>
            <a:off x="389209" y="1841614"/>
            <a:ext cx="3174305" cy="38582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ABAD7F-D044-40C2-A5D0-62474C9CFE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8603" y="0"/>
            <a:ext cx="3105541" cy="6767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554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E14CB38-92CE-4CB9-ACBC-C8A9554A8CB9}"/>
              </a:ext>
            </a:extLst>
          </p:cNvPr>
          <p:cNvSpPr/>
          <p:nvPr/>
        </p:nvSpPr>
        <p:spPr>
          <a:xfrm>
            <a:off x="4452134" y="0"/>
            <a:ext cx="7739866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DC9561-8798-47D0-BBED-A9DE6BC90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713" y="99873"/>
            <a:ext cx="3060591" cy="665825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79B17ED1-526C-414E-8AFB-836F4751AF06}"/>
              </a:ext>
            </a:extLst>
          </p:cNvPr>
          <p:cNvSpPr/>
          <p:nvPr/>
        </p:nvSpPr>
        <p:spPr>
          <a:xfrm>
            <a:off x="3096772" y="1468176"/>
            <a:ext cx="812865" cy="774763"/>
          </a:xfrm>
          <a:prstGeom prst="ellipse">
            <a:avLst/>
          </a:prstGeom>
          <a:noFill/>
          <a:ln w="381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879248734">
                  <a:custGeom>
                    <a:avLst/>
                    <a:gdLst>
                      <a:gd name="connsiteX0" fmla="*/ 0 w 864851"/>
                      <a:gd name="connsiteY0" fmla="*/ 412156 h 824312"/>
                      <a:gd name="connsiteX1" fmla="*/ 432426 w 864851"/>
                      <a:gd name="connsiteY1" fmla="*/ 0 h 824312"/>
                      <a:gd name="connsiteX2" fmla="*/ 864852 w 864851"/>
                      <a:gd name="connsiteY2" fmla="*/ 412156 h 824312"/>
                      <a:gd name="connsiteX3" fmla="*/ 432426 w 864851"/>
                      <a:gd name="connsiteY3" fmla="*/ 824312 h 824312"/>
                      <a:gd name="connsiteX4" fmla="*/ 0 w 864851"/>
                      <a:gd name="connsiteY4" fmla="*/ 412156 h 8243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4851" h="824312" extrusionOk="0">
                        <a:moveTo>
                          <a:pt x="0" y="412156"/>
                        </a:moveTo>
                        <a:cubicBezTo>
                          <a:pt x="-22569" y="157989"/>
                          <a:pt x="226889" y="-12085"/>
                          <a:pt x="432426" y="0"/>
                        </a:cubicBezTo>
                        <a:cubicBezTo>
                          <a:pt x="643603" y="15532"/>
                          <a:pt x="901792" y="173506"/>
                          <a:pt x="864852" y="412156"/>
                        </a:cubicBezTo>
                        <a:cubicBezTo>
                          <a:pt x="856996" y="624120"/>
                          <a:pt x="657223" y="867954"/>
                          <a:pt x="432426" y="824312"/>
                        </a:cubicBezTo>
                        <a:cubicBezTo>
                          <a:pt x="226265" y="779255"/>
                          <a:pt x="7836" y="639138"/>
                          <a:pt x="0" y="412156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AA5773E-90C7-4602-87ED-1D8584FE8AC8}"/>
              </a:ext>
            </a:extLst>
          </p:cNvPr>
          <p:cNvSpPr/>
          <p:nvPr/>
        </p:nvSpPr>
        <p:spPr>
          <a:xfrm>
            <a:off x="3096772" y="3867885"/>
            <a:ext cx="812865" cy="774763"/>
          </a:xfrm>
          <a:prstGeom prst="ellipse">
            <a:avLst/>
          </a:prstGeom>
          <a:noFill/>
          <a:ln w="381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879248734">
                  <a:custGeom>
                    <a:avLst/>
                    <a:gdLst>
                      <a:gd name="connsiteX0" fmla="*/ 0 w 864851"/>
                      <a:gd name="connsiteY0" fmla="*/ 412156 h 824312"/>
                      <a:gd name="connsiteX1" fmla="*/ 432426 w 864851"/>
                      <a:gd name="connsiteY1" fmla="*/ 0 h 824312"/>
                      <a:gd name="connsiteX2" fmla="*/ 864852 w 864851"/>
                      <a:gd name="connsiteY2" fmla="*/ 412156 h 824312"/>
                      <a:gd name="connsiteX3" fmla="*/ 432426 w 864851"/>
                      <a:gd name="connsiteY3" fmla="*/ 824312 h 824312"/>
                      <a:gd name="connsiteX4" fmla="*/ 0 w 864851"/>
                      <a:gd name="connsiteY4" fmla="*/ 412156 h 8243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4851" h="824312" extrusionOk="0">
                        <a:moveTo>
                          <a:pt x="0" y="412156"/>
                        </a:moveTo>
                        <a:cubicBezTo>
                          <a:pt x="-22569" y="157989"/>
                          <a:pt x="226889" y="-12085"/>
                          <a:pt x="432426" y="0"/>
                        </a:cubicBezTo>
                        <a:cubicBezTo>
                          <a:pt x="643603" y="15532"/>
                          <a:pt x="901792" y="173506"/>
                          <a:pt x="864852" y="412156"/>
                        </a:cubicBezTo>
                        <a:cubicBezTo>
                          <a:pt x="856996" y="624120"/>
                          <a:pt x="657223" y="867954"/>
                          <a:pt x="432426" y="824312"/>
                        </a:cubicBezTo>
                        <a:cubicBezTo>
                          <a:pt x="226265" y="779255"/>
                          <a:pt x="7836" y="639138"/>
                          <a:pt x="0" y="412156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8CCABAF-218B-4328-B4BD-592CEF90B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8124" y="1439362"/>
            <a:ext cx="6655675" cy="879497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Russo One" panose="02000503050000020004" pitchFamily="2" charset="0"/>
              </a:rPr>
              <a:t>Trip Option Delay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F1E67F-5CBA-416D-A056-B131DD5E6E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8124" y="254672"/>
            <a:ext cx="3806646" cy="118469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A1363F0-AB3B-4B98-B372-A33BBE5A56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1098" y="2266857"/>
            <a:ext cx="6757189" cy="2405366"/>
          </a:xfrm>
        </p:spPr>
        <p:txBody>
          <a:bodyPr>
            <a:normAutofit/>
          </a:bodyPr>
          <a:lstStyle/>
          <a:p>
            <a:r>
              <a:rPr lang="en-US" sz="2000" dirty="0"/>
              <a:t>Each time option shows the total predicted delay for that trip</a:t>
            </a:r>
          </a:p>
          <a:p>
            <a:endParaRPr lang="en-US" sz="240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D09F6355-881F-4717-844F-7A1D234453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87622" y="4642648"/>
            <a:ext cx="409575" cy="428625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49561AC7-7A3D-4370-A9F3-91CD9D961B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87622" y="5272969"/>
            <a:ext cx="409575" cy="428625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CDD41EB0-295F-489F-9D9D-6C48E10F1C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87622" y="5876057"/>
            <a:ext cx="409575" cy="428625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65C0BD7-140A-4AA2-857E-1D4C0133295F}"/>
              </a:ext>
            </a:extLst>
          </p:cNvPr>
          <p:cNvSpPr txBox="1">
            <a:spLocks/>
          </p:cNvSpPr>
          <p:nvPr/>
        </p:nvSpPr>
        <p:spPr>
          <a:xfrm>
            <a:off x="5273720" y="4539141"/>
            <a:ext cx="6579153" cy="17889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lang="en-US" sz="2000" dirty="0"/>
              <a:t>Red = &gt;30 minutes combined predicted delay</a:t>
            </a:r>
          </a:p>
          <a:p>
            <a:pPr marL="0" indent="0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lang="en-US" sz="2000" dirty="0"/>
              <a:t>Orange = 20-30 minutes combined predicted delay</a:t>
            </a:r>
          </a:p>
          <a:p>
            <a:pPr marL="0" indent="0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lang="en-US" sz="2000" dirty="0"/>
              <a:t>Yellow = 10-20 minutes combined predicted delay</a:t>
            </a:r>
          </a:p>
        </p:txBody>
      </p:sp>
    </p:spTree>
    <p:extLst>
      <p:ext uri="{BB962C8B-B14F-4D97-AF65-F5344CB8AC3E}">
        <p14:creationId xmlns:p14="http://schemas.microsoft.com/office/powerpoint/2010/main" val="4181443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803D2BC-33FB-460B-9FE7-44A43AC9A4A1}"/>
              </a:ext>
            </a:extLst>
          </p:cNvPr>
          <p:cNvSpPr/>
          <p:nvPr/>
        </p:nvSpPr>
        <p:spPr>
          <a:xfrm>
            <a:off x="4452134" y="0"/>
            <a:ext cx="7739866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006F33-02D1-4DAE-807F-AE7116E4EF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678" y="90996"/>
            <a:ext cx="3054959" cy="667600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E06BE6D-DE9F-4632-B8ED-DBBBC5D18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8124" y="1439362"/>
            <a:ext cx="6655675" cy="879497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Russo One" panose="02000503050000020004" pitchFamily="2" charset="0"/>
              </a:rPr>
              <a:t>Detailed Trip View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D3A4123-AC9E-427F-A193-405D64F71A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8124" y="2244501"/>
            <a:ext cx="6655676" cy="1967144"/>
          </a:xfrm>
        </p:spPr>
        <p:txBody>
          <a:bodyPr>
            <a:normAutofit/>
          </a:bodyPr>
          <a:lstStyle/>
          <a:p>
            <a:r>
              <a:rPr lang="en-US" sz="2000" dirty="0"/>
              <a:t>Each leg of trip shows predicted possible delay</a:t>
            </a:r>
          </a:p>
          <a:p>
            <a:r>
              <a:rPr lang="en-US" sz="2000" dirty="0"/>
              <a:t>Categorized below and summed for the overall trip </a:t>
            </a:r>
          </a:p>
          <a:p>
            <a:r>
              <a:rPr lang="en-US" sz="2000" dirty="0"/>
              <a:t>Note: current data is only commuter rail, not light rail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CC1FDCE-5804-4DE9-B535-D0A61496B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8124" y="254672"/>
            <a:ext cx="3806646" cy="118469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84E6F2F0-D914-447B-846B-D03717849D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87622" y="4642648"/>
            <a:ext cx="409575" cy="428625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75E754D2-D284-4A17-9CAD-04A9801F5B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87622" y="5272969"/>
            <a:ext cx="409575" cy="428625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00E1D508-374C-43F2-AB95-C8C8D554FBE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87622" y="5876057"/>
            <a:ext cx="409575" cy="428625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EC992674-D48B-4E45-BED0-3975D9AFEAEF}"/>
              </a:ext>
            </a:extLst>
          </p:cNvPr>
          <p:cNvSpPr txBox="1">
            <a:spLocks/>
          </p:cNvSpPr>
          <p:nvPr/>
        </p:nvSpPr>
        <p:spPr>
          <a:xfrm>
            <a:off x="5273720" y="4539141"/>
            <a:ext cx="6579153" cy="17889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lang="en-US" sz="2000" dirty="0"/>
              <a:t>Red = &gt;30 minutes combined predicted delay</a:t>
            </a:r>
          </a:p>
          <a:p>
            <a:pPr marL="0" indent="0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lang="en-US" sz="2000" dirty="0"/>
              <a:t>Orange = 20-30 minutes combined predicted delay</a:t>
            </a:r>
          </a:p>
          <a:p>
            <a:pPr marL="0" indent="0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lang="en-US" sz="2000" dirty="0"/>
              <a:t>Yellow = 10-20 minutes combined predicted delay</a:t>
            </a:r>
          </a:p>
        </p:txBody>
      </p:sp>
    </p:spTree>
    <p:extLst>
      <p:ext uri="{BB962C8B-B14F-4D97-AF65-F5344CB8AC3E}">
        <p14:creationId xmlns:p14="http://schemas.microsoft.com/office/powerpoint/2010/main" val="4290669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2227C-6C66-46C1-B886-7F348916B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091" y="365125"/>
            <a:ext cx="4101484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Russo One" panose="02000503050000020004" pitchFamily="2" charset="0"/>
              </a:rPr>
              <a:t>Data Structure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B94D3-67B1-400D-8B56-BA93942804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400362" cy="44862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b="0" i="0" dirty="0">
                <a:effectLst/>
              </a:rPr>
              <a:t>NJ Transit </a:t>
            </a:r>
            <a:r>
              <a:rPr lang="en-US" sz="2000" b="0" i="0" u="none" strike="noStrike" dirty="0">
                <a:solidFill>
                  <a:srgbClr val="008ABC"/>
                </a:solidFill>
                <a:effectLst/>
                <a:hlinkClick r:id="rId2"/>
              </a:rPr>
              <a:t>DepartureVision</a:t>
            </a:r>
            <a:r>
              <a:rPr lang="en-US" sz="2000" b="0" i="0" dirty="0">
                <a:effectLst/>
              </a:rPr>
              <a:t> Real Time Train Status Service</a:t>
            </a:r>
          </a:p>
          <a:p>
            <a:pPr lvl="1">
              <a:lnSpc>
                <a:spcPct val="150000"/>
              </a:lnSpc>
            </a:pPr>
            <a:r>
              <a:rPr lang="en-US" sz="1800" dirty="0"/>
              <a:t>A</a:t>
            </a:r>
            <a:r>
              <a:rPr lang="en-US" sz="1800" b="0" i="0" dirty="0">
                <a:effectLst/>
              </a:rPr>
              <a:t>ggregated on Kaggle by Pranav Badami</a:t>
            </a:r>
            <a:endParaRPr lang="en-US" sz="1800" dirty="0"/>
          </a:p>
          <a:p>
            <a:pPr>
              <a:lnSpc>
                <a:spcPct val="150000"/>
              </a:lnSpc>
            </a:pPr>
            <a:r>
              <a:rPr lang="en-US" sz="2000" dirty="0"/>
              <a:t>Sample months: January and February 2021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/>
          </a:p>
        </p:txBody>
      </p:sp>
      <p:sp>
        <p:nvSpPr>
          <p:cNvPr id="24" name="Rectangle: Single Corner Snipped 23">
            <a:extLst>
              <a:ext uri="{FF2B5EF4-FFF2-40B4-BE49-F238E27FC236}">
                <a16:creationId xmlns:a16="http://schemas.microsoft.com/office/drawing/2014/main" id="{9F83F381-976F-4CF0-B3C7-D56D2FFA1E6D}"/>
              </a:ext>
            </a:extLst>
          </p:cNvPr>
          <p:cNvSpPr/>
          <p:nvPr/>
        </p:nvSpPr>
        <p:spPr>
          <a:xfrm>
            <a:off x="4820575" y="1088719"/>
            <a:ext cx="6351361" cy="47623"/>
          </a:xfrm>
          <a:prstGeom prst="snip1Rect">
            <a:avLst/>
          </a:prstGeom>
          <a:solidFill>
            <a:srgbClr val="FA7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Table 10">
            <a:extLst>
              <a:ext uri="{FF2B5EF4-FFF2-40B4-BE49-F238E27FC236}">
                <a16:creationId xmlns:a16="http://schemas.microsoft.com/office/drawing/2014/main" id="{1C6CA92D-254D-4584-A519-CD6FA472A3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8671777"/>
              </p:ext>
            </p:extLst>
          </p:nvPr>
        </p:nvGraphicFramePr>
        <p:xfrm>
          <a:off x="3560942" y="3631482"/>
          <a:ext cx="3688756" cy="249455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88756">
                  <a:extLst>
                    <a:ext uri="{9D8B030D-6E8A-4147-A177-3AD203B41FA5}">
                      <a16:colId xmlns:a16="http://schemas.microsoft.com/office/drawing/2014/main" val="2994606798"/>
                    </a:ext>
                  </a:extLst>
                </a:gridCol>
              </a:tblGrid>
              <a:tr h="411001">
                <a:tc>
                  <a:txBody>
                    <a:bodyPr/>
                    <a:lstStyle/>
                    <a:p>
                      <a:r>
                        <a:rPr lang="en-US" dirty="0"/>
                        <a:t>Spatial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1467905"/>
                  </a:ext>
                </a:extLst>
              </a:tr>
              <a:tr h="416710">
                <a:tc>
                  <a:txBody>
                    <a:bodyPr/>
                    <a:lstStyle/>
                    <a:p>
                      <a:r>
                        <a:rPr lang="en-US" dirty="0"/>
                        <a:t>Start Station Name and 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6466309"/>
                  </a:ext>
                </a:extLst>
              </a:tr>
              <a:tr h="416710">
                <a:tc>
                  <a:txBody>
                    <a:bodyPr/>
                    <a:lstStyle/>
                    <a:p>
                      <a:r>
                        <a:rPr lang="en-US" dirty="0"/>
                        <a:t>End Station Name and 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0167095"/>
                  </a:ext>
                </a:extLst>
              </a:tr>
              <a:tr h="416710">
                <a:tc>
                  <a:txBody>
                    <a:bodyPr/>
                    <a:lstStyle/>
                    <a:p>
                      <a:r>
                        <a:rPr lang="en-US" dirty="0"/>
                        <a:t>Stop Sequence Number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7803957"/>
                  </a:ext>
                </a:extLst>
              </a:tr>
              <a:tr h="416710">
                <a:tc>
                  <a:txBody>
                    <a:bodyPr/>
                    <a:lstStyle/>
                    <a:p>
                      <a:r>
                        <a:rPr lang="en-US" dirty="0"/>
                        <a:t>Line Name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5862266"/>
                  </a:ext>
                </a:extLst>
              </a:tr>
              <a:tr h="41671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9605753"/>
                  </a:ext>
                </a:extLst>
              </a:tr>
            </a:tbl>
          </a:graphicData>
        </a:graphic>
      </p:graphicFrame>
      <p:graphicFrame>
        <p:nvGraphicFramePr>
          <p:cNvPr id="25" name="Table 10">
            <a:extLst>
              <a:ext uri="{FF2B5EF4-FFF2-40B4-BE49-F238E27FC236}">
                <a16:creationId xmlns:a16="http://schemas.microsoft.com/office/drawing/2014/main" id="{F8035367-A78C-43FE-AFD6-CEF8DF0303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3233370"/>
              </p:ext>
            </p:extLst>
          </p:nvPr>
        </p:nvGraphicFramePr>
        <p:xfrm>
          <a:off x="7483180" y="3642230"/>
          <a:ext cx="3688756" cy="24838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88756">
                  <a:extLst>
                    <a:ext uri="{9D8B030D-6E8A-4147-A177-3AD203B41FA5}">
                      <a16:colId xmlns:a16="http://schemas.microsoft.com/office/drawing/2014/main" val="2994606798"/>
                    </a:ext>
                  </a:extLst>
                </a:gridCol>
              </a:tblGrid>
              <a:tr h="409230">
                <a:tc>
                  <a:txBody>
                    <a:bodyPr/>
                    <a:lstStyle/>
                    <a:p>
                      <a:r>
                        <a:rPr lang="en-US" dirty="0"/>
                        <a:t>Temporal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1467905"/>
                  </a:ext>
                </a:extLst>
              </a:tr>
              <a:tr h="414914">
                <a:tc>
                  <a:txBody>
                    <a:bodyPr/>
                    <a:lstStyle/>
                    <a:p>
                      <a:r>
                        <a:rPr lang="en-US" dirty="0"/>
                        <a:t>Scheduled Time of Departure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6466309"/>
                  </a:ext>
                </a:extLst>
              </a:tr>
              <a:tr h="414914">
                <a:tc>
                  <a:txBody>
                    <a:bodyPr/>
                    <a:lstStyle/>
                    <a:p>
                      <a:r>
                        <a:rPr lang="en-US" dirty="0"/>
                        <a:t>Actual Time of Departure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0167095"/>
                  </a:ext>
                </a:extLst>
              </a:tr>
              <a:tr h="414914">
                <a:tc>
                  <a:txBody>
                    <a:bodyPr/>
                    <a:lstStyle/>
                    <a:p>
                      <a:r>
                        <a:rPr lang="en-US" dirty="0"/>
                        <a:t>Calculated Delay (minutes)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7803957"/>
                  </a:ext>
                </a:extLst>
              </a:tr>
              <a:tr h="414914"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5862266"/>
                  </a:ext>
                </a:extLst>
              </a:tr>
              <a:tr h="41491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9605753"/>
                  </a:ext>
                </a:extLst>
              </a:tr>
            </a:tbl>
          </a:graphicData>
        </a:graphic>
      </p:graphicFrame>
      <p:graphicFrame>
        <p:nvGraphicFramePr>
          <p:cNvPr id="26" name="Table 10">
            <a:extLst>
              <a:ext uri="{FF2B5EF4-FFF2-40B4-BE49-F238E27FC236}">
                <a16:creationId xmlns:a16="http://schemas.microsoft.com/office/drawing/2014/main" id="{DC5098D6-5875-4E4B-A553-4EEA41578E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7719781"/>
              </p:ext>
            </p:extLst>
          </p:nvPr>
        </p:nvGraphicFramePr>
        <p:xfrm>
          <a:off x="838199" y="3631480"/>
          <a:ext cx="2489261" cy="2494549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489261">
                  <a:extLst>
                    <a:ext uri="{9D8B030D-6E8A-4147-A177-3AD203B41FA5}">
                      <a16:colId xmlns:a16="http://schemas.microsoft.com/office/drawing/2014/main" val="2994606798"/>
                    </a:ext>
                  </a:extLst>
                </a:gridCol>
              </a:tblGrid>
              <a:tr h="379612">
                <a:tc>
                  <a:txBody>
                    <a:bodyPr/>
                    <a:lstStyle/>
                    <a:p>
                      <a:r>
                        <a:rPr lang="en-US" dirty="0"/>
                        <a:t>Basic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1467905"/>
                  </a:ext>
                </a:extLst>
              </a:tr>
              <a:tr h="384884">
                <a:tc>
                  <a:txBody>
                    <a:bodyPr/>
                    <a:lstStyle/>
                    <a:p>
                      <a:r>
                        <a:rPr lang="en-US" dirty="0"/>
                        <a:t>Train 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6466309"/>
                  </a:ext>
                </a:extLst>
              </a:tr>
              <a:tr h="575401">
                <a:tc>
                  <a:txBody>
                    <a:bodyPr/>
                    <a:lstStyle/>
                    <a:p>
                      <a:r>
                        <a:rPr lang="en-US" dirty="0"/>
                        <a:t>Type (Amtrak or NJT)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0167095"/>
                  </a:ext>
                </a:extLst>
              </a:tr>
              <a:tr h="38488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7803957"/>
                  </a:ext>
                </a:extLst>
              </a:tr>
              <a:tr h="38488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5862266"/>
                  </a:ext>
                </a:extLst>
              </a:tr>
              <a:tr h="38488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9605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668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2E5F106-6446-49FB-B0CB-B5A394ED0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641850"/>
            <a:ext cx="3346704" cy="1535865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Russo One" panose="02000503050000020004" pitchFamily="2" charset="0"/>
              </a:rPr>
              <a:t>Reviewing the Data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92D89C-0018-4103-94C2-7488674A41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0640" y="641850"/>
            <a:ext cx="6053160" cy="1535865"/>
          </a:xfrm>
        </p:spPr>
        <p:txBody>
          <a:bodyPr anchor="ctr">
            <a:normAutofit/>
          </a:bodyPr>
          <a:lstStyle/>
          <a:p>
            <a:r>
              <a:rPr lang="en-US" sz="1800" dirty="0"/>
              <a:t>Is delay often / severe enough to warrant a tool for it?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C97E42-EAD5-4343-B8D7-6DF8F5187B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8" r="1" b="765"/>
          <a:stretch/>
        </p:blipFill>
        <p:spPr>
          <a:xfrm>
            <a:off x="554416" y="2731167"/>
            <a:ext cx="11167447" cy="3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811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6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DD15180E-FA4A-4276-B1F5-A3B075D6D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641850"/>
            <a:ext cx="3611880" cy="1535865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Russo One" panose="02000503050000020004" pitchFamily="2" charset="0"/>
              </a:rPr>
              <a:t>On Time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DEF1D28D-67DB-437A-9C71-9876F1FD6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0640" y="641850"/>
            <a:ext cx="6096158" cy="1535865"/>
          </a:xfrm>
        </p:spPr>
        <p:txBody>
          <a:bodyPr anchor="ctr">
            <a:normAutofit/>
          </a:bodyPr>
          <a:lstStyle/>
          <a:p>
            <a:r>
              <a:rPr lang="en-US" sz="1800" b="1" dirty="0"/>
              <a:t>On time</a:t>
            </a:r>
            <a:r>
              <a:rPr lang="en-US" sz="1800" dirty="0"/>
              <a:t>: % of trains arriving at the scheduled time at each station stop on a journey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49BEF2-4D11-4F45-A651-E3D3FACC8E59}"/>
              </a:ext>
            </a:extLst>
          </p:cNvPr>
          <p:cNvSpPr txBox="1"/>
          <p:nvPr/>
        </p:nvSpPr>
        <p:spPr>
          <a:xfrm>
            <a:off x="618424" y="6492875"/>
            <a:ext cx="76530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i="1" dirty="0"/>
              <a:t>Definition source: Southern Railway, “</a:t>
            </a:r>
            <a:r>
              <a:rPr lang="en-US" sz="1200" i="1" dirty="0">
                <a:solidFill>
                  <a:srgbClr val="404040"/>
                </a:solidFill>
                <a:effectLst/>
                <a:latin typeface="Avenir"/>
              </a:rPr>
              <a:t>Train service punctuality and reliability”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6960756C-8F14-4430-88E5-EF661D4EC2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982" y="2868669"/>
            <a:ext cx="10358035" cy="3452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318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4762A3-B21D-4D41-917A-A742AD32C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100" y="586822"/>
            <a:ext cx="3758060" cy="164592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Russo One" panose="02000503050000020004" pitchFamily="2" charset="0"/>
              </a:rPr>
              <a:t>Public Performance Measure (PPM)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57AD2-4C02-4A58-B4A0-CFA8B3043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0106" y="586822"/>
            <a:ext cx="6106742" cy="1645920"/>
          </a:xfrm>
        </p:spPr>
        <p:txBody>
          <a:bodyPr anchor="ctr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800" b="1" dirty="0"/>
              <a:t>Public performance measure </a:t>
            </a:r>
            <a:r>
              <a:rPr lang="en-US" sz="1800" dirty="0"/>
              <a:t>(PPM): % of trains arriving at their destination within 5 minutes of schedule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Philadelphia-Atlantic City Line has the lowest PPM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02AE5AD-7B0E-4F79-980B-F1D9868A39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6572" r="-7431" b="5127"/>
          <a:stretch/>
        </p:blipFill>
        <p:spPr>
          <a:xfrm>
            <a:off x="305195" y="2656864"/>
            <a:ext cx="11581609" cy="36143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010D313-22CD-49BB-9B86-E21FCD8EB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4924127"/>
            <a:ext cx="4014817" cy="141923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CBF758E-09F6-49CC-9955-6412964E80EA}"/>
              </a:ext>
            </a:extLst>
          </p:cNvPr>
          <p:cNvSpPr txBox="1"/>
          <p:nvPr/>
        </p:nvSpPr>
        <p:spPr>
          <a:xfrm>
            <a:off x="618424" y="6492875"/>
            <a:ext cx="76530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i="1" dirty="0"/>
              <a:t>Definition source: Southern Railway, “</a:t>
            </a:r>
            <a:r>
              <a:rPr lang="en-US" sz="1200" i="1" dirty="0">
                <a:solidFill>
                  <a:srgbClr val="404040"/>
                </a:solidFill>
                <a:effectLst/>
                <a:latin typeface="Avenir"/>
              </a:rPr>
              <a:t>Train service punctuality and reliability”</a:t>
            </a:r>
          </a:p>
        </p:txBody>
      </p:sp>
    </p:spTree>
    <p:extLst>
      <p:ext uri="{BB962C8B-B14F-4D97-AF65-F5344CB8AC3E}">
        <p14:creationId xmlns:p14="http://schemas.microsoft.com/office/powerpoint/2010/main" val="157951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4702</TotalTime>
  <Words>508</Words>
  <Application>Microsoft Office PowerPoint</Application>
  <PresentationFormat>Widescreen</PresentationFormat>
  <Paragraphs>78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Avenir</vt:lpstr>
      <vt:lpstr>Russo One</vt:lpstr>
      <vt:lpstr>Arial</vt:lpstr>
      <vt:lpstr>Calibri</vt:lpstr>
      <vt:lpstr>Segoe UI</vt:lpstr>
      <vt:lpstr>Segoe UI Variable Display Semib</vt:lpstr>
      <vt:lpstr>Office Theme</vt:lpstr>
      <vt:lpstr>Delay Estimator</vt:lpstr>
      <vt:lpstr>Scope</vt:lpstr>
      <vt:lpstr>NJ Transit</vt:lpstr>
      <vt:lpstr>Trip Option Delay</vt:lpstr>
      <vt:lpstr>Detailed Trip View</vt:lpstr>
      <vt:lpstr>Data Structure </vt:lpstr>
      <vt:lpstr>Reviewing the Data</vt:lpstr>
      <vt:lpstr>On Time</vt:lpstr>
      <vt:lpstr>Public Performance Measure (PPM)</vt:lpstr>
      <vt:lpstr>Regression Model</vt:lpstr>
      <vt:lpstr>Results</vt:lpstr>
      <vt:lpstr>Future Possibilities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Zoe Yoo</dc:creator>
  <cp:lastModifiedBy>Zoe Yoo</cp:lastModifiedBy>
  <cp:revision>16</cp:revision>
  <dcterms:created xsi:type="dcterms:W3CDTF">2021-11-19T17:17:33Z</dcterms:created>
  <dcterms:modified xsi:type="dcterms:W3CDTF">2021-12-14T23:38:36Z</dcterms:modified>
</cp:coreProperties>
</file>

<file path=docProps/thumbnail.jpeg>
</file>